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2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47" r:id="rId2"/>
    <p:sldId id="455" r:id="rId3"/>
    <p:sldId id="496" r:id="rId4"/>
    <p:sldId id="508" r:id="rId5"/>
    <p:sldId id="515" r:id="rId6"/>
    <p:sldId id="517" r:id="rId7"/>
    <p:sldId id="516" r:id="rId8"/>
    <p:sldId id="491" r:id="rId9"/>
    <p:sldId id="355" r:id="rId10"/>
  </p:sldIdLst>
  <p:sldSz cx="9144000" cy="5143500" type="screen16x9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MS PGothic" pitchFamily="34" charset="-128"/>
      <p:regular r:id="rId17"/>
    </p:embeddedFont>
    <p:embeddedFont>
      <p:font typeface="Tahoma" pitchFamily="34" charset="0"/>
      <p:regular r:id="rId18"/>
      <p:bold r:id="rId19"/>
    </p:embeddedFont>
    <p:embeddedFont>
      <p:font typeface="Myriad Arabic" charset="-78"/>
      <p:regular r:id="rId20"/>
      <p:bold r:id="rId21"/>
      <p:italic r:id="rId22"/>
      <p:boldItalic r:id="rId23"/>
    </p:embeddedFont>
    <p:embeddedFont>
      <p:font typeface="Open Sans Extrabold" charset="0"/>
      <p:bold r:id="rId24"/>
      <p:boldItalic r:id="rId25"/>
    </p:embeddedFont>
    <p:embeddedFont>
      <p:font typeface="Open Sans Semibold" charset="0"/>
      <p:bold r:id="rId26"/>
      <p:boldItalic r:id="rId27"/>
    </p:embeddedFont>
    <p:embeddedFont>
      <p:font typeface="Open Sans" charset="0"/>
      <p:regular r:id="rId28"/>
      <p:bold r:id="rId29"/>
      <p:italic r:id="rId30"/>
      <p:boldItalic r:id="rId31"/>
    </p:embeddedFont>
    <p:embeddedFont>
      <p:font typeface="Franklin Gothic Demi Cond" pitchFamily="34" charset="0"/>
      <p:regular r:id="rId32"/>
    </p:embeddedFont>
    <p:embeddedFont>
      <p:font typeface="PT Sans" charset="-52"/>
      <p:regular r:id="rId33"/>
      <p:bold r:id="rId34"/>
      <p:italic r:id="rId35"/>
      <p:boldItalic r:id="rId36"/>
    </p:embeddedFont>
    <p:embeddedFont>
      <p:font typeface="Open Sans bold" charset="0"/>
      <p:bold r:id="rId37"/>
    </p:embeddedFont>
    <p:embeddedFont>
      <p:font typeface="Franklin Gothic Medium" pitchFamily="34" charset="0"/>
      <p:regular r:id="rId38"/>
      <p:italic r:id="rId39"/>
    </p:embeddedFont>
    <p:embeddedFont>
      <p:font typeface="Franklin Gothic Book" pitchFamily="34" charset="0"/>
      <p:regular r:id="rId40"/>
      <p:italic r:id="rId4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B8F9D"/>
    <a:srgbClr val="ED3746"/>
    <a:srgbClr val="424C53"/>
    <a:srgbClr val="ED3645"/>
    <a:srgbClr val="7C34AF"/>
    <a:srgbClr val="FE4328"/>
    <a:srgbClr val="0070C0"/>
    <a:srgbClr val="6AAE00"/>
    <a:srgbClr val="EFEFE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0452" autoAdjust="0"/>
  </p:normalViewPr>
  <p:slideViewPr>
    <p:cSldViewPr snapToObjects="1">
      <p:cViewPr>
        <p:scale>
          <a:sx n="125" d="100"/>
          <a:sy n="125" d="100"/>
        </p:scale>
        <p:origin x="36" y="3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3/22/2015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xmlns="" val="98129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xmlns="" val="352112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268980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1388607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2996788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269364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1597999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8035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22/03/2015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2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  <a:ea typeface="MS PGothic" pitchFamily="34" charset="-128"/>
                <a:cs typeface="Calibri" pitchFamily="34" charset="0"/>
              </a:rPr>
              <a:t>WWW.ITEDUCATE.COM.UA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346348"/>
            <a:ext cx="4006788" cy="857250"/>
          </a:xfrm>
        </p:spPr>
        <p:txBody>
          <a:bodyPr rtlCol="0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JavaScript </a:t>
            </a:r>
            <a:r>
              <a:rPr lang="ru-RU" sz="2800" b="1" dirty="0" smtClean="0">
                <a:latin typeface="+mj-lt"/>
              </a:rPr>
              <a:t>Базовый</a:t>
            </a:r>
            <a:endParaRPr lang="en-JM" sz="2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5018" y="1655068"/>
            <a:ext cx="4131566" cy="340804"/>
            <a:chOff x="525018" y="1655068"/>
            <a:chExt cx="4131566" cy="340804"/>
          </a:xfrm>
        </p:grpSpPr>
        <p:sp>
          <p:nvSpPr>
            <p:cNvPr id="2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Что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такое функция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2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4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205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29" name="Text Placeholder 3"/>
          <p:cNvSpPr txBox="1">
            <a:spLocks/>
          </p:cNvSpPr>
          <p:nvPr/>
        </p:nvSpPr>
        <p:spPr bwMode="auto">
          <a:xfrm>
            <a:off x="5791201" y="1807468"/>
            <a:ext cx="234672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 sz="1200" dirty="0" smtClean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5018" y="2054182"/>
            <a:ext cx="4131566" cy="340804"/>
            <a:chOff x="525018" y="1655068"/>
            <a:chExt cx="4131566" cy="340804"/>
          </a:xfrm>
        </p:grpSpPr>
        <p:sp>
          <p:nvSpPr>
            <p:cNvPr id="3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Способы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создания и вызова функций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3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0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5018" y="2453296"/>
            <a:ext cx="4131566" cy="340804"/>
            <a:chOff x="525018" y="1655068"/>
            <a:chExt cx="4131566" cy="340804"/>
          </a:xfrm>
        </p:grpSpPr>
        <p:sp>
          <p:nvSpPr>
            <p:cNvPr id="42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Локальные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и </a:t>
              </a:r>
              <a:r>
                <a:rPr lang="ru-RU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внешние </a:t>
              </a:r>
              <a:r>
                <a:rPr lang="ru-RU" sz="140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переменные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43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5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25018" y="2852410"/>
            <a:ext cx="4131566" cy="340804"/>
            <a:chOff x="525018" y="1655068"/>
            <a:chExt cx="4131566" cy="340804"/>
          </a:xfrm>
        </p:grpSpPr>
        <p:sp>
          <p:nvSpPr>
            <p:cNvPr id="79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Р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екурсивный вызов функции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80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2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6" name="Text Placeholder 3"/>
          <p:cNvSpPr txBox="1">
            <a:spLocks/>
          </p:cNvSpPr>
          <p:nvPr/>
        </p:nvSpPr>
        <p:spPr bwMode="auto">
          <a:xfrm>
            <a:off x="457200" y="954600"/>
            <a:ext cx="393478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Урок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3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. </a:t>
            </a:r>
            <a:r>
              <a:rPr lang="uk-U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Функции</a:t>
            </a:r>
            <a:endParaRPr 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uk-UA"/>
          </a:p>
        </p:txBody>
      </p:sp>
      <p:cxnSp>
        <p:nvCxnSpPr>
          <p:cNvPr id="36" name="Straight Connector 16"/>
          <p:cNvCxnSpPr/>
          <p:nvPr/>
        </p:nvCxnSpPr>
        <p:spPr>
          <a:xfrm>
            <a:off x="5638801" y="1995872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9"/>
          <p:cNvCxnSpPr/>
          <p:nvPr/>
        </p:nvCxnSpPr>
        <p:spPr>
          <a:xfrm>
            <a:off x="5638801" y="2561494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2"/>
          <p:cNvCxnSpPr/>
          <p:nvPr/>
        </p:nvCxnSpPr>
        <p:spPr>
          <a:xfrm>
            <a:off x="5658846" y="3074908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"/>
          <p:cNvSpPr txBox="1">
            <a:spLocks/>
          </p:cNvSpPr>
          <p:nvPr/>
        </p:nvSpPr>
        <p:spPr bwMode="auto">
          <a:xfrm>
            <a:off x="5638801" y="740110"/>
            <a:ext cx="3378325" cy="9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D3645"/>
                </a:solidFill>
                <a:effectLst/>
                <a:uLnTx/>
                <a:uFillTx/>
                <a:latin typeface="+mj-lt"/>
                <a:ea typeface="Open Sans Semibold" pitchFamily="34" charset="0"/>
                <a:cs typeface="Mission Gothic Regular"/>
              </a:rPr>
              <a:t>Сидоренко Владислав</a:t>
            </a:r>
            <a:endParaRPr kumimoji="0" lang="en-US" sz="2400" b="0" i="0" u="none" strike="noStrike" kern="1200" cap="none" spc="-150" normalizeH="0" baseline="0" noProof="0" dirty="0">
              <a:ln>
                <a:noFill/>
              </a:ln>
              <a:solidFill>
                <a:srgbClr val="ED3645"/>
              </a:solidFill>
              <a:effectLst/>
              <a:uLnTx/>
              <a:uFillTx/>
              <a:latin typeface="+mj-lt"/>
              <a:ea typeface="+mn-ea"/>
              <a:cs typeface="Mission Gothic Regular"/>
            </a:endParaRPr>
          </a:p>
        </p:txBody>
      </p:sp>
      <p:sp>
        <p:nvSpPr>
          <p:cNvPr id="51" name="Text Placeholder 3"/>
          <p:cNvSpPr txBox="1">
            <a:spLocks/>
          </p:cNvSpPr>
          <p:nvPr/>
        </p:nvSpPr>
        <p:spPr bwMode="auto">
          <a:xfrm>
            <a:off x="5638801" y="2022165"/>
            <a:ext cx="2991845" cy="22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Frontend developer, </a:t>
            </a:r>
            <a:r>
              <a:rPr lang="en-US" sz="1200" b="1" dirty="0" err="1" smtClean="0">
                <a:solidFill>
                  <a:schemeClr val="bg1"/>
                </a:solidFill>
                <a:cs typeface="Calibri" pitchFamily="34" charset="0"/>
              </a:rPr>
              <a:t>Wordprees</a:t>
            </a: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 developer</a:t>
            </a:r>
          </a:p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GNS-it.com</a:t>
            </a:r>
          </a:p>
        </p:txBody>
      </p:sp>
      <p:sp>
        <p:nvSpPr>
          <p:cNvPr id="52" name="Text Placeholder 3"/>
          <p:cNvSpPr txBox="1">
            <a:spLocks/>
          </p:cNvSpPr>
          <p:nvPr/>
        </p:nvSpPr>
        <p:spPr bwMode="auto">
          <a:xfrm>
            <a:off x="5689235" y="2675794"/>
            <a:ext cx="2941411" cy="27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vladyslav.sydorenko@gns-it.com</a:t>
            </a:r>
            <a:endParaRPr lang="en-US" sz="1200" b="1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Функции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Понятие “функция”</a:t>
            </a:r>
          </a:p>
          <a:p>
            <a:pPr algn="l" fontAlgn="auto">
              <a:spcAft>
                <a:spcPts val="0"/>
              </a:spcAft>
              <a:defRPr/>
            </a:pP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1192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Функция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это именованный блок кода, который определяется единожды и может вызываться многократно. Функция может иметь параметры, или аргументы, значения которых определяется при её вызове. Параметры могут использоваться внутри функции для осуществления каких-либо действий или вычисления возвращаемого значения.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7643" y="3232045"/>
            <a:ext cx="1325281" cy="690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1920" y="2596723"/>
            <a:ext cx="1195820" cy="1675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6216" y="3181140"/>
            <a:ext cx="1132168" cy="780602"/>
          </a:xfrm>
          <a:prstGeom prst="rect">
            <a:avLst/>
          </a:prstGeom>
        </p:spPr>
      </p:pic>
      <p:cxnSp>
        <p:nvCxnSpPr>
          <p:cNvPr id="11" name="Прямая со стрелкой 8"/>
          <p:cNvCxnSpPr/>
          <p:nvPr/>
        </p:nvCxnSpPr>
        <p:spPr>
          <a:xfrm>
            <a:off x="2951820" y="3556671"/>
            <a:ext cx="586775" cy="0"/>
          </a:xfrm>
          <a:prstGeom prst="straightConnector1">
            <a:avLst/>
          </a:prstGeom>
          <a:ln w="38100"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8"/>
          <p:cNvCxnSpPr/>
          <p:nvPr/>
        </p:nvCxnSpPr>
        <p:spPr>
          <a:xfrm>
            <a:off x="5433027" y="3554802"/>
            <a:ext cx="586775" cy="0"/>
          </a:xfrm>
          <a:prstGeom prst="straightConnector1">
            <a:avLst/>
          </a:prstGeom>
          <a:ln w="38100"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641520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Функции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Создание функций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667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Существуют 2 способа создания функций: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Declaration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(стандартное объявление) и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Expression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(как литерал).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/>
          <a:srcRect l="50394" t="31100" r="24997" b="52544"/>
          <a:stretch/>
        </p:blipFill>
        <p:spPr>
          <a:xfrm>
            <a:off x="702964" y="2967055"/>
            <a:ext cx="2896928" cy="1082994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 cstate="print"/>
          <a:srcRect l="50394" t="49505" r="24997" b="34138"/>
          <a:stretch/>
        </p:blipFill>
        <p:spPr>
          <a:xfrm>
            <a:off x="5544108" y="2967055"/>
            <a:ext cx="2896928" cy="1082994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32" name="Прямая со стрелкой 8"/>
          <p:cNvCxnSpPr>
            <a:stCxn id="33" idx="3"/>
          </p:cNvCxnSpPr>
          <p:nvPr/>
        </p:nvCxnSpPr>
        <p:spPr>
          <a:xfrm>
            <a:off x="5376723" y="2235553"/>
            <a:ext cx="995477" cy="731502"/>
          </a:xfrm>
          <a:prstGeom prst="bentConnector3">
            <a:avLst>
              <a:gd name="adj1" fmla="val 99755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31273" y="2081664"/>
            <a:ext cx="164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Название функции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71900" y="2397893"/>
            <a:ext cx="176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Параметры функции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87982" y="4136181"/>
            <a:ext cx="164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Вызов функции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7" name="Прямая со стрелкой 8"/>
          <p:cNvCxnSpPr>
            <a:stCxn id="34" idx="3"/>
          </p:cNvCxnSpPr>
          <p:nvPr/>
        </p:nvCxnSpPr>
        <p:spPr>
          <a:xfrm>
            <a:off x="5436096" y="2551782"/>
            <a:ext cx="2448272" cy="494284"/>
          </a:xfrm>
          <a:prstGeom prst="bentConnector3">
            <a:avLst>
              <a:gd name="adj1" fmla="val 99798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8"/>
          <p:cNvCxnSpPr>
            <a:stCxn id="33" idx="1"/>
          </p:cNvCxnSpPr>
          <p:nvPr/>
        </p:nvCxnSpPr>
        <p:spPr>
          <a:xfrm rot="10800000" flipV="1">
            <a:off x="1943709" y="2235552"/>
            <a:ext cx="1787565" cy="780187"/>
          </a:xfrm>
          <a:prstGeom prst="bentConnector3">
            <a:avLst>
              <a:gd name="adj1" fmla="val 99875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8"/>
          <p:cNvCxnSpPr>
            <a:stCxn id="34" idx="1"/>
          </p:cNvCxnSpPr>
          <p:nvPr/>
        </p:nvCxnSpPr>
        <p:spPr>
          <a:xfrm rot="10800000" flipV="1">
            <a:off x="2491740" y="2551782"/>
            <a:ext cx="1180160" cy="480978"/>
          </a:xfrm>
          <a:prstGeom prst="bentConnector3">
            <a:avLst>
              <a:gd name="adj1" fmla="val 99717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8"/>
          <p:cNvCxnSpPr>
            <a:stCxn id="35" idx="3"/>
          </p:cNvCxnSpPr>
          <p:nvPr/>
        </p:nvCxnSpPr>
        <p:spPr>
          <a:xfrm flipV="1">
            <a:off x="5433432" y="3959942"/>
            <a:ext cx="722744" cy="330128"/>
          </a:xfrm>
          <a:prstGeom prst="bentConnector3">
            <a:avLst>
              <a:gd name="adj1" fmla="val 99553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8"/>
          <p:cNvCxnSpPr>
            <a:stCxn id="35" idx="1"/>
          </p:cNvCxnSpPr>
          <p:nvPr/>
        </p:nvCxnSpPr>
        <p:spPr>
          <a:xfrm rot="10800000">
            <a:off x="1259632" y="3959942"/>
            <a:ext cx="2528350" cy="330128"/>
          </a:xfrm>
          <a:prstGeom prst="bentConnector3">
            <a:avLst>
              <a:gd name="adj1" fmla="val 100029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923928" y="314781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Тело функции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Прямая со стрелкой 8"/>
          <p:cNvCxnSpPr>
            <a:stCxn id="62" idx="1"/>
          </p:cNvCxnSpPr>
          <p:nvPr/>
        </p:nvCxnSpPr>
        <p:spPr>
          <a:xfrm flipH="1">
            <a:off x="3599892" y="3301703"/>
            <a:ext cx="324036" cy="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8"/>
          <p:cNvCxnSpPr>
            <a:stCxn id="62" idx="3"/>
          </p:cNvCxnSpPr>
          <p:nvPr/>
        </p:nvCxnSpPr>
        <p:spPr>
          <a:xfrm>
            <a:off x="5220072" y="3301703"/>
            <a:ext cx="324036" cy="74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638046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Функции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Создание функций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796136" y="1306781"/>
            <a:ext cx="2808313" cy="2741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Function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Declaration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используются чаще, так как короче, лучше читаются, и их можно вызывать до объявления.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Expression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используются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объявления функции в зависимости от условий.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60681843"/>
              </p:ext>
            </p:extLst>
          </p:nvPr>
        </p:nvGraphicFramePr>
        <p:xfrm>
          <a:off x="639926" y="1671650"/>
          <a:ext cx="4968552" cy="2068268"/>
        </p:xfrm>
        <a:graphic>
          <a:graphicData uri="http://schemas.openxmlformats.org/drawingml/2006/table">
            <a:tbl>
              <a:tblPr firstRow="1" bandRow="1"/>
              <a:tblGrid>
                <a:gridCol w="2520280"/>
                <a:gridCol w="2448272"/>
              </a:tblGrid>
              <a:tr h="43204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Function Declaration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Function Expression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559030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создаются интерпретатором до выполнения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создаются в момент, когда до них доходит выполнение</a:t>
                      </a:r>
                    </a:p>
                  </a:txBody>
                  <a:tcPr/>
                </a:tc>
              </a:tr>
              <a:tr h="559030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нельзя использовать условное объявление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можно использовать условное объявление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41452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Можно вызвать в месте создания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Можно вызвать в месте создания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6290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Функции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Аргументы функции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6120172" y="1306782"/>
            <a:ext cx="2484277" cy="313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Функцию можно вызвать с любым количеством аргументов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Все переданные значения функции хранятся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«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псевдо-массиве»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arguments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Переданные параметры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копируются в локальные переменные функции.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параметр не передан при вызове — он считается равным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undefined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64175" y="3687874"/>
            <a:ext cx="27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Параметры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функции: 1, 2, 3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Переданные значения: 1, 2, 3, 4, 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/>
          <a:srcRect l="12594" t="30050" r="31100" b="31100"/>
          <a:stretch/>
        </p:blipFill>
        <p:spPr>
          <a:xfrm>
            <a:off x="703006" y="1337081"/>
            <a:ext cx="5222095" cy="2026757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6" name="Isosceles Triangle 15"/>
          <p:cNvSpPr/>
          <p:nvPr/>
        </p:nvSpPr>
        <p:spPr>
          <a:xfrm rot="10800000">
            <a:off x="2954013" y="3505050"/>
            <a:ext cx="720080" cy="144016"/>
          </a:xfrm>
          <a:prstGeom prst="triangle">
            <a:avLst/>
          </a:prstGeom>
          <a:solidFill>
            <a:srgbClr val="7B8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60533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Функции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Возвращаемое значение функции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2"/>
            <a:ext cx="8079431" cy="667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Функции могут содержать в своем теле директиву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return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она была вызвана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без значения, или функция завершилась без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return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то её результат равен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undefined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11413" t="24801" r="69884" b="59019"/>
          <a:stretch/>
        </p:blipFill>
        <p:spPr>
          <a:xfrm>
            <a:off x="2201556" y="2522260"/>
            <a:ext cx="2340260" cy="1138886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/>
          <a:srcRect l="11413" t="46183" r="69884" b="37750"/>
          <a:stretch/>
        </p:blipFill>
        <p:spPr>
          <a:xfrm>
            <a:off x="5850666" y="2502722"/>
            <a:ext cx="2340260" cy="1130875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91580" y="3359627"/>
            <a:ext cx="99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undefined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6792" y="3351373"/>
            <a:ext cx="99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“Hello!”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2" name="Прямая со стрелкой 8"/>
          <p:cNvCxnSpPr>
            <a:stCxn id="11" idx="3"/>
          </p:cNvCxnSpPr>
          <p:nvPr/>
        </p:nvCxnSpPr>
        <p:spPr>
          <a:xfrm flipV="1">
            <a:off x="5484170" y="3501974"/>
            <a:ext cx="366496" cy="328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8"/>
          <p:cNvCxnSpPr>
            <a:stCxn id="10" idx="3"/>
          </p:cNvCxnSpPr>
          <p:nvPr/>
        </p:nvCxnSpPr>
        <p:spPr>
          <a:xfrm>
            <a:off x="1788958" y="3513516"/>
            <a:ext cx="412598" cy="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591125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455243" y="598376"/>
            <a:ext cx="4152761" cy="886458"/>
          </a:xfrm>
        </p:spPr>
        <p:txBody>
          <a:bodyPr/>
          <a:lstStyle/>
          <a:p>
            <a:pPr eaLnBrk="1" hangingPunct="1"/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lang="en-JM" sz="2800" b="1" dirty="0" smtClean="0">
              <a:solidFill>
                <a:srgbClr val="FFFFFF"/>
              </a:solidFill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2150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+38 044  590  08 38</a:t>
            </a:r>
          </a:p>
          <a:p>
            <a:pPr marL="0" indent="0" eaLnBrk="1" hangingPunct="1">
              <a:buNone/>
            </a:pPr>
            <a:r>
              <a:rPr lang="ru-RU" sz="1200" b="1" dirty="0" err="1" smtClean="0">
                <a:solidFill>
                  <a:schemeClr val="bg1"/>
                </a:solidFill>
              </a:rPr>
              <a:t>info@iteducate.com.ua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151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51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/>
        </p:nvCxnSpPr>
        <p:spPr>
          <a:xfrm>
            <a:off x="5580112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ижний колонтитул 9"/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3" name="Рисунок 12"/>
          <p:cNvSpPr>
            <a:spLocks noGrp="1"/>
          </p:cNvSpPr>
          <p:nvPr>
            <p:ph type="pic" sz="quarter" idx="59"/>
          </p:nvPr>
        </p:nvSpPr>
        <p:spPr/>
      </p:sp>
      <p:sp>
        <p:nvSpPr>
          <p:cNvPr id="1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093913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Киев, ул. Смоленская, 31-33, корп. 3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B8F9D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53490</TotalTime>
  <Words>330</Words>
  <Application>Microsoft Office PowerPoint</Application>
  <PresentationFormat>Экран (16:9)</PresentationFormat>
  <Paragraphs>74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6" baseType="lpstr">
      <vt:lpstr>Arial</vt:lpstr>
      <vt:lpstr>Calibri</vt:lpstr>
      <vt:lpstr>MS PGothic</vt:lpstr>
      <vt:lpstr>Tahoma</vt:lpstr>
      <vt:lpstr>Myriad Arabic</vt:lpstr>
      <vt:lpstr>Open Sans Extrabold</vt:lpstr>
      <vt:lpstr>Mission Gothic Black</vt:lpstr>
      <vt:lpstr>Mission Gothic Regular</vt:lpstr>
      <vt:lpstr>Open Sans Semibold</vt:lpstr>
      <vt:lpstr>Open Sans</vt:lpstr>
      <vt:lpstr>Franklin Gothic Demi Cond</vt:lpstr>
      <vt:lpstr>PT Sans</vt:lpstr>
      <vt:lpstr>Open Sans bold</vt:lpstr>
      <vt:lpstr>Franklin Gothic Medium</vt:lpstr>
      <vt:lpstr>Franklin Gothic Book</vt:lpstr>
      <vt:lpstr>Nexa Bold</vt:lpstr>
      <vt:lpstr>Office Theme</vt:lpstr>
      <vt:lpstr>Слайд 1</vt:lpstr>
      <vt:lpstr>JavaScript Базовый</vt:lpstr>
      <vt:lpstr>Функции</vt:lpstr>
      <vt:lpstr>Функции</vt:lpstr>
      <vt:lpstr>Функции</vt:lpstr>
      <vt:lpstr>Функции</vt:lpstr>
      <vt:lpstr>Функции</vt:lpstr>
      <vt:lpstr>Q&amp;A</vt:lpstr>
      <vt:lpstr>КОНТАКТНЫЕ  ДАННЫЕ</vt:lpstr>
    </vt:vector>
  </TitlesOfParts>
  <Company>LIME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HP</cp:lastModifiedBy>
  <cp:revision>871</cp:revision>
  <dcterms:created xsi:type="dcterms:W3CDTF">2013-04-14T18:18:29Z</dcterms:created>
  <dcterms:modified xsi:type="dcterms:W3CDTF">2015-03-22T06:07:46Z</dcterms:modified>
</cp:coreProperties>
</file>